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15" r:id="rId2"/>
    <p:sldId id="506" r:id="rId3"/>
    <p:sldId id="263" r:id="rId4"/>
    <p:sldId id="264" r:id="rId5"/>
    <p:sldId id="501" r:id="rId6"/>
    <p:sldId id="510" r:id="rId7"/>
    <p:sldId id="512" r:id="rId8"/>
    <p:sldId id="505" r:id="rId9"/>
    <p:sldId id="513" r:id="rId10"/>
    <p:sldId id="502" r:id="rId11"/>
    <p:sldId id="514" r:id="rId12"/>
    <p:sldId id="260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53078D-0900-487F-BA74-13CF06BDE5BD}" v="1" dt="2025-09-22T04:23:35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405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Ogonowski" userId="719e5444245f3b72" providerId="LiveId" clId="{C8E7EE30-6617-4580-ACD4-1B9D59B6F574}"/>
    <pc:docChg chg="undo custSel addSld delSld modSld sldOrd">
      <pc:chgData name="James Ogonowski" userId="719e5444245f3b72" providerId="LiveId" clId="{C8E7EE30-6617-4580-ACD4-1B9D59B6F574}" dt="2025-09-22T04:27:17.758" v="296" actId="1035"/>
      <pc:docMkLst>
        <pc:docMk/>
      </pc:docMkLst>
      <pc:sldChg chg="del">
        <pc:chgData name="James Ogonowski" userId="719e5444245f3b72" providerId="LiveId" clId="{C8E7EE30-6617-4580-ACD4-1B9D59B6F574}" dt="2025-09-22T04:23:47.630" v="106" actId="47"/>
        <pc:sldMkLst>
          <pc:docMk/>
          <pc:sldMk cId="2546078012" sldId="258"/>
        </pc:sldMkLst>
      </pc:sldChg>
      <pc:sldChg chg="del">
        <pc:chgData name="James Ogonowski" userId="719e5444245f3b72" providerId="LiveId" clId="{C8E7EE30-6617-4580-ACD4-1B9D59B6F574}" dt="2025-09-22T04:18:50.077" v="6" actId="47"/>
        <pc:sldMkLst>
          <pc:docMk/>
          <pc:sldMk cId="3735024562" sldId="500"/>
        </pc:sldMkLst>
      </pc:sldChg>
      <pc:sldChg chg="del">
        <pc:chgData name="James Ogonowski" userId="719e5444245f3b72" providerId="LiveId" clId="{C8E7EE30-6617-4580-ACD4-1B9D59B6F574}" dt="2025-09-22T04:18:44.606" v="2" actId="47"/>
        <pc:sldMkLst>
          <pc:docMk/>
          <pc:sldMk cId="2625111087" sldId="502"/>
        </pc:sldMkLst>
      </pc:sldChg>
      <pc:sldChg chg="modSp add mod">
        <pc:chgData name="James Ogonowski" userId="719e5444245f3b72" providerId="LiveId" clId="{C8E7EE30-6617-4580-ACD4-1B9D59B6F574}" dt="2025-09-22T04:25:27.267" v="211" actId="1036"/>
        <pc:sldMkLst>
          <pc:docMk/>
          <pc:sldMk cId="4111626620" sldId="502"/>
        </pc:sldMkLst>
        <pc:spChg chg="mod">
          <ac:chgData name="James Ogonowski" userId="719e5444245f3b72" providerId="LiveId" clId="{C8E7EE30-6617-4580-ACD4-1B9D59B6F574}" dt="2025-09-22T04:24:44.322" v="140" actId="1035"/>
          <ac:spMkLst>
            <pc:docMk/>
            <pc:sldMk cId="4111626620" sldId="502"/>
            <ac:spMk id="7" creationId="{273CF773-7A6B-6695-9E41-59BAF79C08F6}"/>
          </ac:spMkLst>
        </pc:spChg>
        <pc:spChg chg="mod">
          <ac:chgData name="James Ogonowski" userId="719e5444245f3b72" providerId="LiveId" clId="{C8E7EE30-6617-4580-ACD4-1B9D59B6F574}" dt="2025-09-22T04:25:27.267" v="211" actId="1036"/>
          <ac:spMkLst>
            <pc:docMk/>
            <pc:sldMk cId="4111626620" sldId="502"/>
            <ac:spMk id="8" creationId="{E8FC4478-C0B7-1F26-F717-CD1EE67616DA}"/>
          </ac:spMkLst>
        </pc:spChg>
        <pc:picChg chg="mod">
          <ac:chgData name="James Ogonowski" userId="719e5444245f3b72" providerId="LiveId" clId="{C8E7EE30-6617-4580-ACD4-1B9D59B6F574}" dt="2025-09-22T04:24:35.412" v="123" actId="1035"/>
          <ac:picMkLst>
            <pc:docMk/>
            <pc:sldMk cId="4111626620" sldId="502"/>
            <ac:picMk id="10" creationId="{5D8652BD-F122-D1CF-29C2-B2D86D307948}"/>
          </ac:picMkLst>
        </pc:picChg>
      </pc:sldChg>
      <pc:sldChg chg="del">
        <pc:chgData name="James Ogonowski" userId="719e5444245f3b72" providerId="LiveId" clId="{C8E7EE30-6617-4580-ACD4-1B9D59B6F574}" dt="2025-09-22T04:18:46.725" v="4" actId="47"/>
        <pc:sldMkLst>
          <pc:docMk/>
          <pc:sldMk cId="270682206" sldId="503"/>
        </pc:sldMkLst>
      </pc:sldChg>
      <pc:sldChg chg="del">
        <pc:chgData name="James Ogonowski" userId="719e5444245f3b72" providerId="LiveId" clId="{C8E7EE30-6617-4580-ACD4-1B9D59B6F574}" dt="2025-09-22T04:18:43.788" v="1" actId="47"/>
        <pc:sldMkLst>
          <pc:docMk/>
          <pc:sldMk cId="936929752" sldId="504"/>
        </pc:sldMkLst>
      </pc:sldChg>
      <pc:sldChg chg="del">
        <pc:chgData name="James Ogonowski" userId="719e5444245f3b72" providerId="LiveId" clId="{C8E7EE30-6617-4580-ACD4-1B9D59B6F574}" dt="2025-09-22T04:18:42.135" v="0" actId="47"/>
        <pc:sldMkLst>
          <pc:docMk/>
          <pc:sldMk cId="1842371280" sldId="507"/>
        </pc:sldMkLst>
      </pc:sldChg>
      <pc:sldChg chg="del">
        <pc:chgData name="James Ogonowski" userId="719e5444245f3b72" providerId="LiveId" clId="{C8E7EE30-6617-4580-ACD4-1B9D59B6F574}" dt="2025-09-22T04:18:48.407" v="5" actId="47"/>
        <pc:sldMkLst>
          <pc:docMk/>
          <pc:sldMk cId="618780609" sldId="508"/>
        </pc:sldMkLst>
      </pc:sldChg>
      <pc:sldChg chg="del">
        <pc:chgData name="James Ogonowski" userId="719e5444245f3b72" providerId="LiveId" clId="{C8E7EE30-6617-4580-ACD4-1B9D59B6F574}" dt="2025-09-22T04:18:45.688" v="3" actId="47"/>
        <pc:sldMkLst>
          <pc:docMk/>
          <pc:sldMk cId="1589527291" sldId="511"/>
        </pc:sldMkLst>
      </pc:sldChg>
      <pc:sldChg chg="modSp mod">
        <pc:chgData name="James Ogonowski" userId="719e5444245f3b72" providerId="LiveId" clId="{C8E7EE30-6617-4580-ACD4-1B9D59B6F574}" dt="2025-09-22T04:27:17.758" v="296" actId="1035"/>
        <pc:sldMkLst>
          <pc:docMk/>
          <pc:sldMk cId="3300861662" sldId="512"/>
        </pc:sldMkLst>
        <pc:spChg chg="mod">
          <ac:chgData name="James Ogonowski" userId="719e5444245f3b72" providerId="LiveId" clId="{C8E7EE30-6617-4580-ACD4-1B9D59B6F574}" dt="2025-09-22T04:27:17.758" v="296" actId="1035"/>
          <ac:spMkLst>
            <pc:docMk/>
            <pc:sldMk cId="3300861662" sldId="512"/>
            <ac:spMk id="4" creationId="{BD88021D-8446-8F51-E63F-DB168F8B94E0}"/>
          </ac:spMkLst>
        </pc:spChg>
      </pc:sldChg>
      <pc:sldChg chg="addSp delSp modSp new mod ord modClrScheme chgLayout">
        <pc:chgData name="James Ogonowski" userId="719e5444245f3b72" providerId="LiveId" clId="{C8E7EE30-6617-4580-ACD4-1B9D59B6F574}" dt="2025-09-22T04:21:18.495" v="104" actId="20577"/>
        <pc:sldMkLst>
          <pc:docMk/>
          <pc:sldMk cId="624583944" sldId="515"/>
        </pc:sldMkLst>
        <pc:spChg chg="del mod ord">
          <ac:chgData name="James Ogonowski" userId="719e5444245f3b72" providerId="LiveId" clId="{C8E7EE30-6617-4580-ACD4-1B9D59B6F574}" dt="2025-09-22T04:19:24.082" v="12" actId="700"/>
          <ac:spMkLst>
            <pc:docMk/>
            <pc:sldMk cId="624583944" sldId="515"/>
            <ac:spMk id="2" creationId="{96827F46-F4A7-6542-4189-B93AAAEC443D}"/>
          </ac:spMkLst>
        </pc:spChg>
        <pc:spChg chg="del mod ord">
          <ac:chgData name="James Ogonowski" userId="719e5444245f3b72" providerId="LiveId" clId="{C8E7EE30-6617-4580-ACD4-1B9D59B6F574}" dt="2025-09-22T04:19:24.082" v="12" actId="700"/>
          <ac:spMkLst>
            <pc:docMk/>
            <pc:sldMk cId="624583944" sldId="515"/>
            <ac:spMk id="3" creationId="{A40F67B4-A1CF-A848-23A9-E60E0493DC0D}"/>
          </ac:spMkLst>
        </pc:spChg>
        <pc:spChg chg="add mod ord">
          <ac:chgData name="James Ogonowski" userId="719e5444245f3b72" providerId="LiveId" clId="{C8E7EE30-6617-4580-ACD4-1B9D59B6F574}" dt="2025-09-22T04:21:18.495" v="104" actId="20577"/>
          <ac:spMkLst>
            <pc:docMk/>
            <pc:sldMk cId="624583944" sldId="515"/>
            <ac:spMk id="4" creationId="{04322140-9960-A787-FA9E-4D46049BD904}"/>
          </ac:spMkLst>
        </pc:spChg>
        <pc:spChg chg="add mod ord">
          <ac:chgData name="James Ogonowski" userId="719e5444245f3b72" providerId="LiveId" clId="{C8E7EE30-6617-4580-ACD4-1B9D59B6F574}" dt="2025-09-22T04:21:02.134" v="93" actId="20577"/>
          <ac:spMkLst>
            <pc:docMk/>
            <pc:sldMk cId="624583944" sldId="515"/>
            <ac:spMk id="5" creationId="{FD418F2D-6E70-8CB8-8A95-080F25B855BB}"/>
          </ac:spMkLst>
        </pc:spChg>
      </pc:sldChg>
      <pc:sldChg chg="new del">
        <pc:chgData name="James Ogonowski" userId="719e5444245f3b72" providerId="LiveId" clId="{C8E7EE30-6617-4580-ACD4-1B9D59B6F574}" dt="2025-09-22T04:19:20.815" v="11" actId="680"/>
        <pc:sldMkLst>
          <pc:docMk/>
          <pc:sldMk cId="2770072209" sldId="5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19E5444245F3B72/Documents/Edmonds/2025%20Budget/2025%20-%202026%20Budg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19E5444245F3B72/Documents/Edmonds/2025%20Budget/2025%20-%202026%20Budg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94843543277456E-2"/>
          <c:y val="0.12167780179539744"/>
          <c:w val="0.89815311426560018"/>
          <c:h val="0.8022177436020367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'Recovery (2)'!$B$55:$K$55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xVal>
          <c:yVal>
            <c:numRef>
              <c:f>'Recovery (2)'!$B$57:$K$57</c:f>
              <c:numCache>
                <c:formatCode>_("$"* #,##0_);_("$"* \(#,##0\);_("$"* "-"??_);_(@_)</c:formatCode>
                <c:ptCount val="10"/>
                <c:pt idx="0">
                  <c:v>15650899</c:v>
                </c:pt>
                <c:pt idx="1">
                  <c:v>17722412</c:v>
                </c:pt>
                <c:pt idx="2">
                  <c:v>11902933</c:v>
                </c:pt>
                <c:pt idx="3">
                  <c:v>2492421</c:v>
                </c:pt>
                <c:pt idx="4">
                  <c:v>757418</c:v>
                </c:pt>
                <c:pt idx="5">
                  <c:v>1414341</c:v>
                </c:pt>
                <c:pt idx="6">
                  <c:v>2885914</c:v>
                </c:pt>
                <c:pt idx="7">
                  <c:v>3593188.9350000024</c:v>
                </c:pt>
                <c:pt idx="8">
                  <c:v>6559875.150725022</c:v>
                </c:pt>
                <c:pt idx="9">
                  <c:v>8571000.2105811536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EA-4B4A-996E-4FF5E69E5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766880"/>
        <c:axId val="104576899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'Recovery (2)'!$B$55:$K$55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'Recovery (2)'!$B$64:$K$64</c15:sqref>
                        </c15:formulaRef>
                      </c:ext>
                    </c:extLst>
                    <c:numCache>
                      <c:formatCode>_("$"* #,##0_);_("$"* \(#,##0\);_("$"* "-"??_);_(@_)</c:formatCode>
                      <c:ptCount val="10"/>
                      <c:pt idx="0">
                        <c:v>15650899</c:v>
                      </c:pt>
                      <c:pt idx="1">
                        <c:v>17722412</c:v>
                      </c:pt>
                      <c:pt idx="2">
                        <c:v>11902933</c:v>
                      </c:pt>
                      <c:pt idx="3">
                        <c:v>2492421</c:v>
                      </c:pt>
                      <c:pt idx="4">
                        <c:v>757418</c:v>
                      </c:pt>
                      <c:pt idx="5">
                        <c:v>8414341</c:v>
                      </c:pt>
                      <c:pt idx="6">
                        <c:v>14885914</c:v>
                      </c:pt>
                      <c:pt idx="7">
                        <c:v>20718188.93500001</c:v>
                      </c:pt>
                      <c:pt idx="8">
                        <c:v>28938000.150725037</c:v>
                      </c:pt>
                      <c:pt idx="9">
                        <c:v>36333578.335581169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E1EA-4B4A-996E-4FF5E69E5951}"/>
                  </c:ext>
                </c:extLst>
              </c15:ser>
            </c15:filteredScatterSeries>
            <c15:filteredScatterSeries>
              <c15:ser>
                <c:idx val="2"/>
                <c:order val="2"/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'Recovery (2)'!$B$55:$K$55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</c:numCache>
                  </c:numRef>
                </c:xVal>
                <c:y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'Recovery (2)'!$B$66:$K$66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E1EA-4B4A-996E-4FF5E69E5951}"/>
                  </c:ext>
                </c:extLst>
              </c15:ser>
            </c15:filteredScatterSeries>
          </c:ext>
        </c:extLst>
      </c:scatterChart>
      <c:valAx>
        <c:axId val="1045766880"/>
        <c:scaling>
          <c:orientation val="minMax"/>
          <c:max val="2029"/>
          <c:min val="20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45768992"/>
        <c:crosses val="autoZero"/>
        <c:crossBetween val="midCat"/>
      </c:valAx>
      <c:valAx>
        <c:axId val="10457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76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94843543277456E-2"/>
          <c:y val="0.12167780179539744"/>
          <c:w val="0.89815311426560018"/>
          <c:h val="0.80221774360203679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'Recovery (2)'!$B$55:$K$55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xVal>
          <c:yVal>
            <c:numRef>
              <c:f>'Recovery (2)'!$B$57:$K$57</c:f>
              <c:numCache>
                <c:formatCode>_("$"* #,##0_);_("$"* \(#,##0\);_("$"* "-"??_);_(@_)</c:formatCode>
                <c:ptCount val="10"/>
                <c:pt idx="0">
                  <c:v>15650899</c:v>
                </c:pt>
                <c:pt idx="1">
                  <c:v>17722412</c:v>
                </c:pt>
                <c:pt idx="2">
                  <c:v>11902933</c:v>
                </c:pt>
                <c:pt idx="3">
                  <c:v>2492421</c:v>
                </c:pt>
                <c:pt idx="4">
                  <c:v>757418</c:v>
                </c:pt>
                <c:pt idx="5">
                  <c:v>1414341</c:v>
                </c:pt>
                <c:pt idx="6">
                  <c:v>2885914</c:v>
                </c:pt>
                <c:pt idx="7">
                  <c:v>3593188.9350000024</c:v>
                </c:pt>
                <c:pt idx="8">
                  <c:v>6559875.150725022</c:v>
                </c:pt>
                <c:pt idx="9">
                  <c:v>8571000.2105811536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EA-4B4A-996E-4FF5E69E5951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'Recovery (2)'!$B$55:$K$55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xVal>
          <c:yVal>
            <c:numRef>
              <c:f>'Recovery (2)'!$B$64:$K$64</c:f>
              <c:numCache>
                <c:formatCode>_("$"* #,##0_);_("$"* \(#,##0\);_("$"* "-"??_);_(@_)</c:formatCode>
                <c:ptCount val="10"/>
                <c:pt idx="0">
                  <c:v>15650899</c:v>
                </c:pt>
                <c:pt idx="1">
                  <c:v>17722412</c:v>
                </c:pt>
                <c:pt idx="2">
                  <c:v>11902933</c:v>
                </c:pt>
                <c:pt idx="3">
                  <c:v>2492421</c:v>
                </c:pt>
                <c:pt idx="4">
                  <c:v>757418</c:v>
                </c:pt>
                <c:pt idx="5">
                  <c:v>1414341</c:v>
                </c:pt>
                <c:pt idx="6">
                  <c:v>7885914</c:v>
                </c:pt>
                <c:pt idx="7">
                  <c:v>13718188.93500001</c:v>
                </c:pt>
                <c:pt idx="8">
                  <c:v>21938000.150725037</c:v>
                </c:pt>
                <c:pt idx="9">
                  <c:v>29333578.335581169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1EA-4B4A-996E-4FF5E69E5951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'Recovery (2)'!$B$55:$K$55</c:f>
              <c:numCache>
                <c:formatCode>General</c:formatCode>
                <c:ptCount val="10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</c:numCache>
            </c:numRef>
          </c:xVal>
          <c:yVal>
            <c:numRef>
              <c:f>'Recovery (2)'!$B$66:$K$66</c:f>
              <c:numCache>
                <c:formatCode>_("$"* #,##0_);_("$"* \(#,##0\);_("$"* "-"??_);_(@_)</c:formatCode>
                <c:ptCount val="10"/>
                <c:pt idx="0">
                  <c:v>15650899</c:v>
                </c:pt>
                <c:pt idx="1">
                  <c:v>17722412</c:v>
                </c:pt>
                <c:pt idx="2">
                  <c:v>11902933</c:v>
                </c:pt>
                <c:pt idx="3">
                  <c:v>2492421</c:v>
                </c:pt>
                <c:pt idx="4">
                  <c:v>757418</c:v>
                </c:pt>
                <c:pt idx="5">
                  <c:v>1414341</c:v>
                </c:pt>
                <c:pt idx="6">
                  <c:v>8335914</c:v>
                </c:pt>
                <c:pt idx="7">
                  <c:v>14543188.93500001</c:v>
                </c:pt>
                <c:pt idx="8">
                  <c:v>23281275.150725037</c:v>
                </c:pt>
                <c:pt idx="9">
                  <c:v>31342534.210581169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1EA-4B4A-996E-4FF5E69E5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766880"/>
        <c:axId val="1045768992"/>
      </c:scatterChart>
      <c:valAx>
        <c:axId val="1045766880"/>
        <c:scaling>
          <c:orientation val="minMax"/>
          <c:max val="2029"/>
          <c:min val="20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45768992"/>
        <c:crosses val="autoZero"/>
        <c:crossBetween val="midCat"/>
      </c:valAx>
      <c:valAx>
        <c:axId val="104576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7668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28620-F44A-47BE-939F-E0A7C317725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E0F24-F400-4BAD-9812-B424E5A26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4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4B97-2B06-F858-41CD-E4007EEF0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20A53-08ED-4217-5266-0C5A370D9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8687-2FC6-EAA3-6F51-D93086EEA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23345-49BF-6341-E3D6-074FAE6E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E1352-C101-41F8-B8F6-08311BB0A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3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9272-6176-AFAA-B619-2D17B14F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D9DBB-1FE6-187A-0238-8268BCFBC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246B0-C3F0-C1E5-46FD-58AB8311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0AE42-37F7-43FB-5E23-AD249C3B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35A72-47B8-EB73-AD3C-C406D4ED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1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C164A9-FAA9-30D4-9CD9-1386458A8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95ACD-D4A0-F912-2F53-4F94A3BC4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97FA5-2AE8-7D0E-6DE6-EFAFBC36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BE0B4-EC83-B78D-EA30-B924975E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2242F-1B73-5D63-3322-ECDF32FF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9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45B4-4883-7A07-6B1C-246844DB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C0872-00B7-75BC-C8C6-27EF9A4A3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BBC9F-F15F-F4C0-FB89-44426E39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DC01F-194E-AC74-0B3F-835563D2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43393-943E-C01F-4CA4-1568B87D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8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0820-DC53-F7DE-64C1-14B8030D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DE3AD-89AE-84B5-F0A5-28EA659D7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8176E-5AB9-A64F-2500-73E9861ED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7FA19-E436-969E-8435-98F9DF9D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CAC61-032D-915C-FCC8-A564F138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F206-507F-4BEA-B1A7-7EED3EB2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2B3EA-6338-DF0B-9C47-9D44AB83E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5D6BC-8A6A-4651-953C-066B73A66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255F5-AA2E-2088-722B-F8666530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016E2-69EB-1796-77C7-C183BF21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DD585-EDE2-EF83-5068-158A4568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B7030-3C0E-A000-3B1B-E41D329A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EB1D7-CE26-8309-F436-FD8D22DF5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8970A-DD93-124F-FCD2-B2059A2BD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7C499-461A-989E-69A2-E37ACD5DE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09D0A-B59C-C407-0D14-C7345C2BD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715AB-1A99-FD1A-2561-5C6B4424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18EE2-2E1E-C963-102B-317E9892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D8704-F283-E56F-4011-301109CB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5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E627-D33F-A32B-BA91-4268FB82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DD349-773A-4FD3-2D06-3BCBB1F2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16B17-F85E-726E-69BE-D51925EE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5E893-49F9-3C15-9277-C8F0F013A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80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BFBBA-F970-24F2-57D5-7DF274BC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268B9-41D5-B741-A3D4-EF1AD464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073BB-5917-21A1-65E4-64416CDF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6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4E4D-2A25-026B-B42D-908DBEFF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B4131-E809-FCA8-D085-954BB552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23480-8830-3C13-B0E5-946302D64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7ED2-9030-CDA9-8F3B-13B24C9C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8893B-67B7-CD40-616B-2E2A9B2D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3013E-27BA-BCC9-310F-9399D1C2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DB0D-A860-29C3-A90D-B5568D0E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03D4C-A47C-CAB9-FB07-EF15A6D9E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91DF3-11F0-E025-FA19-70BF256DC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E33BB-3FCA-5C59-2DB4-257A1DA1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10A9E-35C0-A273-1D8B-770E386B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4F2EE-7685-D047-C71E-F4D1A8D9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0A58A-3233-A13A-8120-1319EAD9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46713-83CD-0D8D-EEB9-F1144D1ED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61F92-A9B9-7F71-5170-EBA060B76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717E81-1150-4A94-A5C7-0BC532384F9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A83B-4BD3-7533-941E-437777F67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55989-FD17-9E6E-A7CC-1CCE04AFD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889DA0-EDA4-466C-B8BF-5D941BDE8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322140-9960-A787-FA9E-4D46049BD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96774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Understanding the Budget and Levy Lid Lift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D418F2D-6E70-8CB8-8A95-080F25B85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2888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/>
              <a:t>September 23, 2025</a:t>
            </a:r>
          </a:p>
        </p:txBody>
      </p:sp>
    </p:spTree>
    <p:extLst>
      <p:ext uri="{BB962C8B-B14F-4D97-AF65-F5344CB8AC3E}">
        <p14:creationId xmlns:p14="http://schemas.microsoft.com/office/powerpoint/2010/main" val="62458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8909C-E83D-19C5-03E5-77695A5DF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Left 4">
            <a:extLst>
              <a:ext uri="{FF2B5EF4-FFF2-40B4-BE49-F238E27FC236}">
                <a16:creationId xmlns:a16="http://schemas.microsoft.com/office/drawing/2014/main" id="{8DC1A417-A49E-751B-E191-84AE779A3302}"/>
              </a:ext>
            </a:extLst>
          </p:cNvPr>
          <p:cNvSpPr/>
          <p:nvPr/>
        </p:nvSpPr>
        <p:spPr>
          <a:xfrm>
            <a:off x="11121654" y="4245742"/>
            <a:ext cx="858371" cy="54572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73CF773-7A6B-6695-9E41-59BAF79C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Numbers Work</a:t>
            </a:r>
            <a:b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FC4478-C0B7-1F26-F717-CD1EE6761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25" y="4670818"/>
            <a:ext cx="11512550" cy="21681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Upon transfer, the beginning fund balance would transfer to the GF</a:t>
            </a:r>
          </a:p>
          <a:p>
            <a:r>
              <a:rPr lang="en-US" dirty="0"/>
              <a:t>Upon transfer, all future revenue sources would be deposited into the GF</a:t>
            </a:r>
          </a:p>
          <a:p>
            <a:r>
              <a:rPr lang="en-US" dirty="0"/>
              <a:t>Upon transfer, all future rental expenses would be paid from the GF</a:t>
            </a:r>
          </a:p>
          <a:p>
            <a:r>
              <a:rPr lang="en-US" dirty="0"/>
              <a:t>This results in a net benefit to the GF effectively utilizing an untapped resource</a:t>
            </a:r>
          </a:p>
          <a:p>
            <a:r>
              <a:rPr lang="en-US" dirty="0"/>
              <a:t>No city service reductions necessary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8652BD-F122-D1CF-29C2-B2D86D307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6" y="671351"/>
            <a:ext cx="10361517" cy="37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5ECBC-2952-2E10-989D-47306EB6C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4A5C77DB-4B0F-2502-7F7B-A69026A5E83B}"/>
              </a:ext>
            </a:extLst>
          </p:cNvPr>
          <p:cNvGraphicFramePr>
            <a:graphicFrameLocks/>
          </p:cNvGraphicFramePr>
          <p:nvPr/>
        </p:nvGraphicFramePr>
        <p:xfrm>
          <a:off x="1053192" y="735451"/>
          <a:ext cx="9773553" cy="520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CFAA0C2-7D6D-CA2F-5EEB-F9CE59F4610A}"/>
              </a:ext>
            </a:extLst>
          </p:cNvPr>
          <p:cNvSpPr/>
          <p:nvPr/>
        </p:nvSpPr>
        <p:spPr>
          <a:xfrm>
            <a:off x="2435655" y="1359934"/>
            <a:ext cx="8391091" cy="3098805"/>
          </a:xfrm>
          <a:prstGeom prst="rect">
            <a:avLst/>
          </a:prstGeom>
          <a:solidFill>
            <a:srgbClr val="C5E0B4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1C3491-C089-F49E-52DB-81F313AABAD2}"/>
              </a:ext>
            </a:extLst>
          </p:cNvPr>
          <p:cNvCxnSpPr>
            <a:cxnSpLocks/>
          </p:cNvCxnSpPr>
          <p:nvPr/>
        </p:nvCxnSpPr>
        <p:spPr>
          <a:xfrm flipV="1">
            <a:off x="5261677" y="243252"/>
            <a:ext cx="10728" cy="460525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4444C2D-C901-C922-446B-B8AD15C8DCCB}"/>
              </a:ext>
            </a:extLst>
          </p:cNvPr>
          <p:cNvSpPr txBox="1"/>
          <p:nvPr/>
        </p:nvSpPr>
        <p:spPr>
          <a:xfrm>
            <a:off x="7110700" y="25736"/>
            <a:ext cx="991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RFA annex. +</a:t>
            </a:r>
          </a:p>
          <a:p>
            <a:pPr algn="ctr"/>
            <a:r>
              <a:rPr lang="en-US" sz="1600" dirty="0"/>
              <a:t>Levy Lid Lift</a:t>
            </a:r>
          </a:p>
          <a:p>
            <a:pPr algn="ctr"/>
            <a:r>
              <a:rPr lang="en-US" sz="1600" dirty="0"/>
              <a:t>($12.4M)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8E7893-3984-2F57-1D63-986C50253395}"/>
              </a:ext>
            </a:extLst>
          </p:cNvPr>
          <p:cNvSpPr txBox="1"/>
          <p:nvPr/>
        </p:nvSpPr>
        <p:spPr>
          <a:xfrm>
            <a:off x="6185571" y="497957"/>
            <a:ext cx="99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Interfund Loan</a:t>
            </a:r>
          </a:p>
          <a:p>
            <a:pPr algn="ctr"/>
            <a:r>
              <a:rPr lang="en-US" sz="1600" dirty="0"/>
              <a:t>($6.0M)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5FB21B-838B-4224-D152-BAC17FE2B8DF}"/>
              </a:ext>
            </a:extLst>
          </p:cNvPr>
          <p:cNvSpPr txBox="1"/>
          <p:nvPr/>
        </p:nvSpPr>
        <p:spPr>
          <a:xfrm>
            <a:off x="5153253" y="-3423"/>
            <a:ext cx="114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Reserve funds + ARPA + unbanked</a:t>
            </a:r>
          </a:p>
          <a:p>
            <a:pPr algn="ctr"/>
            <a:r>
              <a:rPr lang="en-US" sz="1600" dirty="0"/>
              <a:t>($9.2M)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8087D-B0AD-778F-27A8-511B87C25F13}"/>
              </a:ext>
            </a:extLst>
          </p:cNvPr>
          <p:cNvSpPr/>
          <p:nvPr/>
        </p:nvSpPr>
        <p:spPr>
          <a:xfrm>
            <a:off x="2435654" y="5862594"/>
            <a:ext cx="8391091" cy="661220"/>
          </a:xfrm>
          <a:prstGeom prst="rect">
            <a:avLst/>
          </a:prstGeom>
          <a:solidFill>
            <a:srgbClr val="FF0000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84A79A-F656-4BA9-4953-ADDB6DBA9B38}"/>
              </a:ext>
            </a:extLst>
          </p:cNvPr>
          <p:cNvSpPr/>
          <p:nvPr/>
        </p:nvSpPr>
        <p:spPr>
          <a:xfrm>
            <a:off x="2435655" y="4469499"/>
            <a:ext cx="8391091" cy="1060251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E2B2D-5FB3-CF21-AC48-B0D50862CE45}"/>
              </a:ext>
            </a:extLst>
          </p:cNvPr>
          <p:cNvSpPr/>
          <p:nvPr/>
        </p:nvSpPr>
        <p:spPr>
          <a:xfrm>
            <a:off x="6191052" y="1359935"/>
            <a:ext cx="1845360" cy="5163879"/>
          </a:xfrm>
          <a:prstGeom prst="rect">
            <a:avLst/>
          </a:pr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FB6530-2535-F4F9-BD9F-C641173091A5}"/>
              </a:ext>
            </a:extLst>
          </p:cNvPr>
          <p:cNvSpPr txBox="1"/>
          <p:nvPr/>
        </p:nvSpPr>
        <p:spPr>
          <a:xfrm>
            <a:off x="2435655" y="6512475"/>
            <a:ext cx="844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2021          2022          2023          2024           2025         2026          2027          2028          2029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0C2C076-2D6A-0D0C-8FB5-9A32C9B2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94" y="-158055"/>
            <a:ext cx="10515600" cy="1108176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Budget</a:t>
            </a:r>
            <a:b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(Equivalent level of services)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739F85-818C-3B0F-63C3-C5C0C3F3E95A}"/>
              </a:ext>
            </a:extLst>
          </p:cNvPr>
          <p:cNvSpPr txBox="1"/>
          <p:nvPr/>
        </p:nvSpPr>
        <p:spPr>
          <a:xfrm>
            <a:off x="6516708" y="1365655"/>
            <a:ext cx="119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Adopted</a:t>
            </a:r>
          </a:p>
          <a:p>
            <a:pPr algn="ctr"/>
            <a:r>
              <a:rPr lang="en-US" dirty="0"/>
              <a:t>Budgets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EFB3842-3509-6919-BF20-43C542D9481E}"/>
              </a:ext>
            </a:extLst>
          </p:cNvPr>
          <p:cNvSpPr/>
          <p:nvPr/>
        </p:nvSpPr>
        <p:spPr>
          <a:xfrm>
            <a:off x="8136016" y="1428159"/>
            <a:ext cx="2017764" cy="539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Forecast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74E717-95BC-5AA5-C607-68FEF315F21B}"/>
              </a:ext>
            </a:extLst>
          </p:cNvPr>
          <p:cNvSpPr txBox="1"/>
          <p:nvPr/>
        </p:nvSpPr>
        <p:spPr>
          <a:xfrm rot="16200000">
            <a:off x="-937144" y="3365257"/>
            <a:ext cx="325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General Fund 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F30B7-E337-2341-A52B-F73F3F0054A4}"/>
              </a:ext>
            </a:extLst>
          </p:cNvPr>
          <p:cNvSpPr/>
          <p:nvPr/>
        </p:nvSpPr>
        <p:spPr>
          <a:xfrm>
            <a:off x="2435654" y="5525976"/>
            <a:ext cx="8391091" cy="337263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3167B-1F7B-8993-18C3-F6451E073E28}"/>
              </a:ext>
            </a:extLst>
          </p:cNvPr>
          <p:cNvSpPr txBox="1"/>
          <p:nvPr/>
        </p:nvSpPr>
        <p:spPr>
          <a:xfrm>
            <a:off x="2382839" y="5536430"/>
            <a:ext cx="288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Contingency Reserves (4%)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73593-A320-B564-BF2A-B5DCD822C3B0}"/>
              </a:ext>
            </a:extLst>
          </p:cNvPr>
          <p:cNvSpPr txBox="1"/>
          <p:nvPr/>
        </p:nvSpPr>
        <p:spPr>
          <a:xfrm>
            <a:off x="2623957" y="4628582"/>
            <a:ext cx="176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GF Emergency Reserves (16%)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BEFAAF-8DED-E73A-F27D-822EC980D370}"/>
              </a:ext>
            </a:extLst>
          </p:cNvPr>
          <p:cNvSpPr txBox="1"/>
          <p:nvPr/>
        </p:nvSpPr>
        <p:spPr>
          <a:xfrm>
            <a:off x="2689205" y="2632072"/>
            <a:ext cx="1763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Unreserved funds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5ED9F-9050-2B58-7C8E-3E5344326BF5}"/>
              </a:ext>
            </a:extLst>
          </p:cNvPr>
          <p:cNvSpPr txBox="1"/>
          <p:nvPr/>
        </p:nvSpPr>
        <p:spPr>
          <a:xfrm>
            <a:off x="2799509" y="6036176"/>
            <a:ext cx="120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Insolvent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BE4F4E-3340-4AB5-D881-E92745F5DAC2}"/>
              </a:ext>
            </a:extLst>
          </p:cNvPr>
          <p:cNvCxnSpPr/>
          <p:nvPr/>
        </p:nvCxnSpPr>
        <p:spPr>
          <a:xfrm>
            <a:off x="3374265" y="6402916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7863B5-5C83-AD14-B593-E02B30127DE5}"/>
              </a:ext>
            </a:extLst>
          </p:cNvPr>
          <p:cNvCxnSpPr/>
          <p:nvPr/>
        </p:nvCxnSpPr>
        <p:spPr>
          <a:xfrm>
            <a:off x="4317971" y="6400052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5A4509-27EE-1108-7FB2-CA8802E58271}"/>
              </a:ext>
            </a:extLst>
          </p:cNvPr>
          <p:cNvCxnSpPr/>
          <p:nvPr/>
        </p:nvCxnSpPr>
        <p:spPr>
          <a:xfrm>
            <a:off x="5261677" y="6399826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09DFB6-D747-82FF-F62E-354B95103018}"/>
              </a:ext>
            </a:extLst>
          </p:cNvPr>
          <p:cNvCxnSpPr/>
          <p:nvPr/>
        </p:nvCxnSpPr>
        <p:spPr>
          <a:xfrm>
            <a:off x="6205383" y="6393616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124E83-3A09-951F-8ED2-600DEA165B87}"/>
              </a:ext>
            </a:extLst>
          </p:cNvPr>
          <p:cNvCxnSpPr/>
          <p:nvPr/>
        </p:nvCxnSpPr>
        <p:spPr>
          <a:xfrm>
            <a:off x="7149089" y="6387414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67AD2C-959D-ECB5-2891-85A2D4ABE55E}"/>
              </a:ext>
            </a:extLst>
          </p:cNvPr>
          <p:cNvCxnSpPr/>
          <p:nvPr/>
        </p:nvCxnSpPr>
        <p:spPr>
          <a:xfrm>
            <a:off x="8050963" y="6387168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775C6D-CBA6-2878-14C6-4CF8E718C7C6}"/>
              </a:ext>
            </a:extLst>
          </p:cNvPr>
          <p:cNvCxnSpPr/>
          <p:nvPr/>
        </p:nvCxnSpPr>
        <p:spPr>
          <a:xfrm>
            <a:off x="8952837" y="6392931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5FF9AB-6D91-EBA9-C9CF-13BA3070A440}"/>
              </a:ext>
            </a:extLst>
          </p:cNvPr>
          <p:cNvCxnSpPr/>
          <p:nvPr/>
        </p:nvCxnSpPr>
        <p:spPr>
          <a:xfrm>
            <a:off x="9892811" y="6398685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94B72C1E-6349-766A-3248-B9781A67E27D}"/>
              </a:ext>
            </a:extLst>
          </p:cNvPr>
          <p:cNvSpPr/>
          <p:nvPr/>
        </p:nvSpPr>
        <p:spPr>
          <a:xfrm>
            <a:off x="9550704" y="5481982"/>
            <a:ext cx="1901037" cy="640567"/>
          </a:xfrm>
          <a:prstGeom prst="wedgeRectCallout">
            <a:avLst>
              <a:gd name="adj1" fmla="val -44325"/>
              <a:gd name="adj2" fmla="val -13968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City Council’s adopted budget </a:t>
            </a:r>
            <a:endParaRPr lang="en-US" sz="1400" dirty="0"/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A9CB3A26-DF3A-0B0A-DFED-220D22384A93}"/>
              </a:ext>
            </a:extLst>
          </p:cNvPr>
          <p:cNvSpPr/>
          <p:nvPr/>
        </p:nvSpPr>
        <p:spPr>
          <a:xfrm>
            <a:off x="5080735" y="3785579"/>
            <a:ext cx="1860573" cy="624569"/>
          </a:xfrm>
          <a:prstGeom prst="wedgeRectCallout">
            <a:avLst>
              <a:gd name="adj1" fmla="val -46968"/>
              <a:gd name="adj2" fmla="val 11073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Fiscal emergency declared 11/6/23</a:t>
            </a:r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D2CF45F0-5DDC-A4AF-D52B-00298A0ECD3E}"/>
              </a:ext>
            </a:extLst>
          </p:cNvPr>
          <p:cNvSpPr/>
          <p:nvPr/>
        </p:nvSpPr>
        <p:spPr>
          <a:xfrm>
            <a:off x="4920722" y="4798772"/>
            <a:ext cx="180327" cy="18032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71B810-2F77-1707-31F1-80F30A539314}"/>
              </a:ext>
            </a:extLst>
          </p:cNvPr>
          <p:cNvCxnSpPr>
            <a:cxnSpLocks/>
          </p:cNvCxnSpPr>
          <p:nvPr/>
        </p:nvCxnSpPr>
        <p:spPr>
          <a:xfrm flipV="1">
            <a:off x="3402421" y="676141"/>
            <a:ext cx="0" cy="1755909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DCD595-5A24-7FA5-3DB9-81EFE90E1AF3}"/>
              </a:ext>
            </a:extLst>
          </p:cNvPr>
          <p:cNvCxnSpPr>
            <a:cxnSpLocks/>
          </p:cNvCxnSpPr>
          <p:nvPr/>
        </p:nvCxnSpPr>
        <p:spPr>
          <a:xfrm flipV="1">
            <a:off x="6188535" y="208746"/>
            <a:ext cx="0" cy="174669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1AF3D7-F0A2-1610-6AF5-AE7DD0F764F2}"/>
              </a:ext>
            </a:extLst>
          </p:cNvPr>
          <p:cNvCxnSpPr>
            <a:cxnSpLocks/>
          </p:cNvCxnSpPr>
          <p:nvPr/>
        </p:nvCxnSpPr>
        <p:spPr>
          <a:xfrm flipV="1">
            <a:off x="8034501" y="134459"/>
            <a:ext cx="0" cy="126427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6C119A0-B0CB-C0E8-CCCC-C64AD27CEFEF}"/>
              </a:ext>
            </a:extLst>
          </p:cNvPr>
          <p:cNvSpPr txBox="1"/>
          <p:nvPr/>
        </p:nvSpPr>
        <p:spPr>
          <a:xfrm>
            <a:off x="3573196" y="713198"/>
            <a:ext cx="150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Reserve funds</a:t>
            </a:r>
          </a:p>
          <a:p>
            <a:pPr algn="ctr"/>
            <a:r>
              <a:rPr lang="en-US" sz="1600" dirty="0"/>
              <a:t>($13.4M)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BE27838-F211-8207-647A-ED89A3D14A2C}"/>
              </a:ext>
            </a:extLst>
          </p:cNvPr>
          <p:cNvSpPr txBox="1"/>
          <p:nvPr/>
        </p:nvSpPr>
        <p:spPr>
          <a:xfrm>
            <a:off x="8185250" y="443114"/>
            <a:ext cx="2315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Single-year, Permanent Levy Lid Lift </a:t>
            </a:r>
          </a:p>
          <a:p>
            <a:pPr algn="ctr"/>
            <a:r>
              <a:rPr lang="en-US" sz="1600" dirty="0"/>
              <a:t> ($ 6.0M)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D56309-EFFE-34E5-29AB-81F2764FB568}"/>
              </a:ext>
            </a:extLst>
          </p:cNvPr>
          <p:cNvCxnSpPr>
            <a:cxnSpLocks/>
          </p:cNvCxnSpPr>
          <p:nvPr/>
        </p:nvCxnSpPr>
        <p:spPr>
          <a:xfrm flipV="1">
            <a:off x="7150150" y="208746"/>
            <a:ext cx="0" cy="114998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44A06AA-E896-C367-BEC4-8E5B5052A6DB}"/>
              </a:ext>
            </a:extLst>
          </p:cNvPr>
          <p:cNvSpPr txBox="1"/>
          <p:nvPr/>
        </p:nvSpPr>
        <p:spPr>
          <a:xfrm>
            <a:off x="1420487" y="694667"/>
            <a:ext cx="208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Approach used to balance the budget: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E4DBAA2D-3FF9-77BA-4324-5339F6D15778}"/>
              </a:ext>
            </a:extLst>
          </p:cNvPr>
          <p:cNvSpPr/>
          <p:nvPr/>
        </p:nvSpPr>
        <p:spPr>
          <a:xfrm>
            <a:off x="6578600" y="3333158"/>
            <a:ext cx="1656619" cy="369333"/>
          </a:xfrm>
          <a:prstGeom prst="wedgeRectCallout">
            <a:avLst>
              <a:gd name="adj1" fmla="val 90449"/>
              <a:gd name="adj2" fmla="val 73344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$6M Levy Lid Lift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9C8B56C1-2827-9900-1A11-92048C6FA003}"/>
              </a:ext>
            </a:extLst>
          </p:cNvPr>
          <p:cNvSpPr/>
          <p:nvPr/>
        </p:nvSpPr>
        <p:spPr>
          <a:xfrm>
            <a:off x="10191666" y="3169913"/>
            <a:ext cx="1992142" cy="892779"/>
          </a:xfrm>
          <a:prstGeom prst="wedgeRectCallout">
            <a:avLst>
              <a:gd name="adj1" fmla="val -49744"/>
              <a:gd name="adj2" fmla="val -104123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Adopted budget plus $5M in new revenue </a:t>
            </a:r>
            <a:endParaRPr lang="en-US" sz="1400" dirty="0"/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9A6DB4CA-7330-09A8-DD05-15FBAE9D5CA6}"/>
              </a:ext>
            </a:extLst>
          </p:cNvPr>
          <p:cNvSpPr/>
          <p:nvPr/>
        </p:nvSpPr>
        <p:spPr>
          <a:xfrm>
            <a:off x="7139945" y="2215233"/>
            <a:ext cx="1992142" cy="892779"/>
          </a:xfrm>
          <a:prstGeom prst="wedgeRectCallout">
            <a:avLst>
              <a:gd name="adj1" fmla="val 73932"/>
              <a:gd name="adj2" fmla="val 36707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Alternate budget plus $5M in new revenue </a:t>
            </a:r>
            <a:endParaRPr lang="en-US" sz="1400" dirty="0"/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E954B2BD-4154-C368-4371-C3BC395C4E67}"/>
              </a:ext>
            </a:extLst>
          </p:cNvPr>
          <p:cNvSpPr/>
          <p:nvPr/>
        </p:nvSpPr>
        <p:spPr>
          <a:xfrm>
            <a:off x="5845588" y="4521447"/>
            <a:ext cx="1245365" cy="526912"/>
          </a:xfrm>
          <a:prstGeom prst="wedgeRectCallout">
            <a:avLst>
              <a:gd name="adj1" fmla="val 48943"/>
              <a:gd name="adj2" fmla="val 105545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Rental Fund Transfer</a:t>
            </a:r>
          </a:p>
        </p:txBody>
      </p:sp>
    </p:spTree>
    <p:extLst>
      <p:ext uri="{BB962C8B-B14F-4D97-AF65-F5344CB8AC3E}">
        <p14:creationId xmlns:p14="http://schemas.microsoft.com/office/powerpoint/2010/main" val="165016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D57DC3-E04E-DE77-241C-72C294DAF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Budget Summary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FCE2E-30F1-50B1-B5D3-4D5478CF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238250"/>
            <a:ext cx="11341100" cy="49387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legal framework has been proposed to supplement the General Fund</a:t>
            </a:r>
          </a:p>
          <a:p>
            <a:r>
              <a:rPr lang="en-US" dirty="0"/>
              <a:t>It utilizes untapped financial resources sitting in the bank</a:t>
            </a:r>
          </a:p>
          <a:p>
            <a:r>
              <a:rPr lang="en-US" dirty="0"/>
              <a:t>It offsets proposed “cuts” if the $14.5M levy fails</a:t>
            </a:r>
          </a:p>
          <a:p>
            <a:r>
              <a:rPr lang="en-US" dirty="0"/>
              <a:t>It maintains a balanced budget without cuts</a:t>
            </a:r>
          </a:p>
          <a:p>
            <a:r>
              <a:rPr lang="en-US" dirty="0"/>
              <a:t>It provides time to right-size the levy for a future vote</a:t>
            </a:r>
          </a:p>
          <a:p>
            <a:r>
              <a:rPr lang="en-US" dirty="0"/>
              <a:t>The City Council would need to take legislative action to enact</a:t>
            </a:r>
          </a:p>
          <a:p>
            <a:r>
              <a:rPr lang="en-US" dirty="0"/>
              <a:t>Combined with the $5M in new revenue that the city is pursuing will provide for a robust budget – even a vibrant one! </a:t>
            </a:r>
          </a:p>
          <a:p>
            <a:r>
              <a:rPr lang="en-US" b="1" dirty="0">
                <a:solidFill>
                  <a:schemeClr val="accent6"/>
                </a:solidFill>
              </a:rPr>
              <a:t>This is a viable and transparent alternative to the current thinking that the citizens deserve to know and understand prior to the election</a:t>
            </a:r>
          </a:p>
        </p:txBody>
      </p:sp>
    </p:spTree>
    <p:extLst>
      <p:ext uri="{BB962C8B-B14F-4D97-AF65-F5344CB8AC3E}">
        <p14:creationId xmlns:p14="http://schemas.microsoft.com/office/powerpoint/2010/main" val="417495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E0A1C-C182-633D-266A-6FE4B872B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0ECB63-5588-EDAB-87B8-9B86EAF3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44" y="-58240"/>
            <a:ext cx="519861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9779397-179E-E177-5C51-AF20ED96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2293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“The Budget”?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0EAA9-201B-4FBF-CD6D-40F3F24C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" y="804068"/>
            <a:ext cx="6800850" cy="647938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The city budget is comprised of six primary funds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General Funds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Special Revenue Funds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Debt Service Fund</a:t>
            </a:r>
          </a:p>
          <a:p>
            <a:pPr lvl="1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Capital Projects Fund</a:t>
            </a:r>
          </a:p>
          <a:p>
            <a:pPr lvl="1"/>
            <a:r>
              <a:rPr lang="en-US" sz="3200" dirty="0"/>
              <a:t>Enterprise Funds</a:t>
            </a:r>
          </a:p>
          <a:p>
            <a:pPr lvl="1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Internal Service Funds</a:t>
            </a:r>
          </a:p>
          <a:p>
            <a:r>
              <a:rPr lang="en-US" sz="3600" dirty="0"/>
              <a:t>There are 34 different accounts within these funds</a:t>
            </a:r>
          </a:p>
          <a:p>
            <a:r>
              <a:rPr lang="en-US" sz="3600" dirty="0"/>
              <a:t>The mayor proposes a budget – the City Council owns the budget</a:t>
            </a:r>
          </a:p>
          <a:p>
            <a:r>
              <a:rPr lang="en-US" sz="3600" dirty="0"/>
              <a:t>Once adopted, the mayor executes the budget while the City Council has oversight responsibilities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0EDA4A-5836-07C6-D693-4E24FC78DCD4}"/>
              </a:ext>
            </a:extLst>
          </p:cNvPr>
          <p:cNvSpPr/>
          <p:nvPr/>
        </p:nvSpPr>
        <p:spPr>
          <a:xfrm>
            <a:off x="6972300" y="444500"/>
            <a:ext cx="412750" cy="1174750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948BE8-ABB4-0B2B-D683-A9AE7BCF5F2C}"/>
              </a:ext>
            </a:extLst>
          </p:cNvPr>
          <p:cNvSpPr/>
          <p:nvPr/>
        </p:nvSpPr>
        <p:spPr>
          <a:xfrm>
            <a:off x="6991350" y="1625600"/>
            <a:ext cx="412750" cy="2482850"/>
          </a:xfrm>
          <a:prstGeom prst="rect">
            <a:avLst/>
          </a:prstGeom>
          <a:solidFill>
            <a:srgbClr val="0070C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D5576-D680-A138-2B62-EEEA9BE080CD}"/>
              </a:ext>
            </a:extLst>
          </p:cNvPr>
          <p:cNvSpPr/>
          <p:nvPr/>
        </p:nvSpPr>
        <p:spPr>
          <a:xfrm>
            <a:off x="7004050" y="4121150"/>
            <a:ext cx="412750" cy="400050"/>
          </a:xfrm>
          <a:prstGeom prst="rect">
            <a:avLst/>
          </a:prstGeom>
          <a:solidFill>
            <a:srgbClr val="7030A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25F746-FE60-B6D6-DA12-70DE92FBFEC7}"/>
              </a:ext>
            </a:extLst>
          </p:cNvPr>
          <p:cNvSpPr/>
          <p:nvPr/>
        </p:nvSpPr>
        <p:spPr>
          <a:xfrm>
            <a:off x="6991350" y="4527550"/>
            <a:ext cx="412750" cy="400050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D9EDAC-8277-7C4A-6BE3-CC8C5464C649}"/>
              </a:ext>
            </a:extLst>
          </p:cNvPr>
          <p:cNvSpPr/>
          <p:nvPr/>
        </p:nvSpPr>
        <p:spPr>
          <a:xfrm>
            <a:off x="6978650" y="4908550"/>
            <a:ext cx="412750" cy="62865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D7B90C-E6AB-069D-8272-27F8D185F86C}"/>
              </a:ext>
            </a:extLst>
          </p:cNvPr>
          <p:cNvSpPr/>
          <p:nvPr/>
        </p:nvSpPr>
        <p:spPr>
          <a:xfrm>
            <a:off x="6965950" y="5556250"/>
            <a:ext cx="412750" cy="1093932"/>
          </a:xfrm>
          <a:prstGeom prst="rect">
            <a:avLst/>
          </a:prstGeom>
          <a:solidFill>
            <a:schemeClr val="accent2">
              <a:lumMod val="75000"/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61895E-AD65-F6A0-7C76-84DC850D01F1}"/>
              </a:ext>
            </a:extLst>
          </p:cNvPr>
          <p:cNvSpPr/>
          <p:nvPr/>
        </p:nvSpPr>
        <p:spPr>
          <a:xfrm rot="18834139">
            <a:off x="7830640" y="2910749"/>
            <a:ext cx="3636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2025 Adopted Budget</a:t>
            </a:r>
          </a:p>
        </p:txBody>
      </p:sp>
    </p:spTree>
    <p:extLst>
      <p:ext uri="{BB962C8B-B14F-4D97-AF65-F5344CB8AC3E}">
        <p14:creationId xmlns:p14="http://schemas.microsoft.com/office/powerpoint/2010/main" val="133930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013BC-BCBD-3424-0C7D-DF5359E0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3537"/>
          <a:stretch>
            <a:fillRect/>
          </a:stretch>
        </p:blipFill>
        <p:spPr>
          <a:xfrm>
            <a:off x="311150" y="28169"/>
            <a:ext cx="8509000" cy="1730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30A6A-68A8-E44F-3591-5021DAB3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887" t="39637" r="1750"/>
          <a:stretch>
            <a:fillRect/>
          </a:stretch>
        </p:blipFill>
        <p:spPr>
          <a:xfrm>
            <a:off x="5393516" y="1829086"/>
            <a:ext cx="6766734" cy="46161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F21A94-E11C-E96F-9307-7C0D31328A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0" t="38890" r="55571"/>
          <a:stretch>
            <a:fillRect/>
          </a:stretch>
        </p:blipFill>
        <p:spPr>
          <a:xfrm>
            <a:off x="44450" y="2009919"/>
            <a:ext cx="5264408" cy="41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C7878-0E68-1219-E074-4C94A61A00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083" r="51166" b="17871"/>
          <a:stretch>
            <a:fillRect/>
          </a:stretch>
        </p:blipFill>
        <p:spPr>
          <a:xfrm>
            <a:off x="120650" y="1267280"/>
            <a:ext cx="4845049" cy="56000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003AE9-1432-CDEC-8D18-0770640F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762" t="23212" b="39029"/>
          <a:stretch>
            <a:fillRect/>
          </a:stretch>
        </p:blipFill>
        <p:spPr>
          <a:xfrm>
            <a:off x="4807035" y="1275550"/>
            <a:ext cx="7197438" cy="5239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CF4515-9312-5B4A-D655-E6542105A6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2278"/>
          <a:stretch>
            <a:fillRect/>
          </a:stretch>
        </p:blipFill>
        <p:spPr>
          <a:xfrm>
            <a:off x="557642" y="19050"/>
            <a:ext cx="6809515" cy="12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B50FE-4C2D-6F97-B748-7DBB5CE83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FA979D2-97E2-FC8B-C20C-8399BF5CF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568345"/>
              </p:ext>
            </p:extLst>
          </p:nvPr>
        </p:nvGraphicFramePr>
        <p:xfrm>
          <a:off x="1053192" y="735451"/>
          <a:ext cx="9773553" cy="520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AEA206-D706-CF79-DDF0-E29D5D63709E}"/>
              </a:ext>
            </a:extLst>
          </p:cNvPr>
          <p:cNvSpPr/>
          <p:nvPr/>
        </p:nvSpPr>
        <p:spPr>
          <a:xfrm>
            <a:off x="2435655" y="1359934"/>
            <a:ext cx="8391091" cy="2401783"/>
          </a:xfrm>
          <a:prstGeom prst="rect">
            <a:avLst/>
          </a:prstGeom>
          <a:solidFill>
            <a:srgbClr val="C5E0B4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1E3373-D512-2E23-D90C-F6553D1FD230}"/>
              </a:ext>
            </a:extLst>
          </p:cNvPr>
          <p:cNvCxnSpPr>
            <a:cxnSpLocks/>
          </p:cNvCxnSpPr>
          <p:nvPr/>
        </p:nvCxnSpPr>
        <p:spPr>
          <a:xfrm flipV="1">
            <a:off x="5229927" y="243252"/>
            <a:ext cx="10728" cy="460525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A2977E4-80A8-1E57-176F-F0A7CF02FA1B}"/>
              </a:ext>
            </a:extLst>
          </p:cNvPr>
          <p:cNvSpPr txBox="1"/>
          <p:nvPr/>
        </p:nvSpPr>
        <p:spPr>
          <a:xfrm>
            <a:off x="7091649" y="25736"/>
            <a:ext cx="1014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RFA annex. +</a:t>
            </a:r>
          </a:p>
          <a:p>
            <a:pPr algn="ctr"/>
            <a:r>
              <a:rPr lang="en-US" sz="1600" dirty="0"/>
              <a:t>$6M Levy Lid Lift</a:t>
            </a:r>
          </a:p>
          <a:p>
            <a:pPr algn="ctr"/>
            <a:r>
              <a:rPr lang="en-US" sz="1600" dirty="0"/>
              <a:t>($12.4M)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181FAF5-DB4C-5FEE-3B7A-C8E6E301873D}"/>
              </a:ext>
            </a:extLst>
          </p:cNvPr>
          <p:cNvSpPr txBox="1"/>
          <p:nvPr/>
        </p:nvSpPr>
        <p:spPr>
          <a:xfrm>
            <a:off x="6185571" y="497957"/>
            <a:ext cx="99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Interfund Loan</a:t>
            </a:r>
          </a:p>
          <a:p>
            <a:pPr algn="ctr"/>
            <a:r>
              <a:rPr lang="en-US" sz="1600" dirty="0"/>
              <a:t>($6.0M)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1ED251-DF68-3AB5-EEA0-042B9714B725}"/>
              </a:ext>
            </a:extLst>
          </p:cNvPr>
          <p:cNvSpPr txBox="1"/>
          <p:nvPr/>
        </p:nvSpPr>
        <p:spPr>
          <a:xfrm>
            <a:off x="5153253" y="-3423"/>
            <a:ext cx="114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Reserve funds + ARPA + unbanked</a:t>
            </a:r>
          </a:p>
          <a:p>
            <a:pPr algn="ctr"/>
            <a:r>
              <a:rPr lang="en-US" sz="1600" dirty="0"/>
              <a:t>($9.2M)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CE47DA-259A-CF67-F8C6-1126F928FCB0}"/>
              </a:ext>
            </a:extLst>
          </p:cNvPr>
          <p:cNvSpPr/>
          <p:nvPr/>
        </p:nvSpPr>
        <p:spPr>
          <a:xfrm>
            <a:off x="2435654" y="6036176"/>
            <a:ext cx="8391091" cy="487638"/>
          </a:xfrm>
          <a:prstGeom prst="rect">
            <a:avLst/>
          </a:prstGeom>
          <a:solidFill>
            <a:srgbClr val="FF0000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1458A-4122-B065-7D42-04E3262FE5B3}"/>
              </a:ext>
            </a:extLst>
          </p:cNvPr>
          <p:cNvSpPr/>
          <p:nvPr/>
        </p:nvSpPr>
        <p:spPr>
          <a:xfrm>
            <a:off x="2435655" y="3761717"/>
            <a:ext cx="8391091" cy="1768033"/>
          </a:xfrm>
          <a:prstGeom prst="rect">
            <a:avLst/>
          </a:prstGeom>
          <a:solidFill>
            <a:srgbClr val="FFFF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C906A-4BDA-CB31-656B-A262FC38FCA2}"/>
              </a:ext>
            </a:extLst>
          </p:cNvPr>
          <p:cNvSpPr/>
          <p:nvPr/>
        </p:nvSpPr>
        <p:spPr>
          <a:xfrm>
            <a:off x="6191052" y="1359935"/>
            <a:ext cx="1845360" cy="5163879"/>
          </a:xfrm>
          <a:prstGeom prst="rect">
            <a:avLst/>
          </a:pr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C9143D-B999-D996-1663-139C85B240B4}"/>
              </a:ext>
            </a:extLst>
          </p:cNvPr>
          <p:cNvSpPr txBox="1"/>
          <p:nvPr/>
        </p:nvSpPr>
        <p:spPr>
          <a:xfrm>
            <a:off x="2435655" y="6512475"/>
            <a:ext cx="844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2021          2022          2023          2024           2025         2026          2027          2028          2029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EA2941C-4852-792D-49F0-73DB3B99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4" y="-158055"/>
            <a:ext cx="10515600" cy="1108176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History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44C214-B198-BF18-AE2A-0AACDBCF17EA}"/>
              </a:ext>
            </a:extLst>
          </p:cNvPr>
          <p:cNvSpPr txBox="1"/>
          <p:nvPr/>
        </p:nvSpPr>
        <p:spPr>
          <a:xfrm>
            <a:off x="6516708" y="1365655"/>
            <a:ext cx="119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Adopted</a:t>
            </a:r>
          </a:p>
          <a:p>
            <a:pPr algn="ctr"/>
            <a:r>
              <a:rPr lang="en-US" dirty="0"/>
              <a:t>Budgets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B8E28BE-36BC-194B-DD66-9843C30370CE}"/>
              </a:ext>
            </a:extLst>
          </p:cNvPr>
          <p:cNvSpPr/>
          <p:nvPr/>
        </p:nvSpPr>
        <p:spPr>
          <a:xfrm>
            <a:off x="8332866" y="1428159"/>
            <a:ext cx="2017764" cy="539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Forecast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8DFE7E-6FA3-B132-1B3B-CA218C783DAB}"/>
              </a:ext>
            </a:extLst>
          </p:cNvPr>
          <p:cNvSpPr txBox="1"/>
          <p:nvPr/>
        </p:nvSpPr>
        <p:spPr>
          <a:xfrm rot="16200000">
            <a:off x="-937144" y="3365257"/>
            <a:ext cx="3259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General Fund Balance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173437-DADB-DAE9-2818-F03767D1AE99}"/>
              </a:ext>
            </a:extLst>
          </p:cNvPr>
          <p:cNvSpPr/>
          <p:nvPr/>
        </p:nvSpPr>
        <p:spPr>
          <a:xfrm>
            <a:off x="2435654" y="5525976"/>
            <a:ext cx="8391091" cy="516083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8281A-7C84-40DC-D653-37BB109E59E2}"/>
              </a:ext>
            </a:extLst>
          </p:cNvPr>
          <p:cNvSpPr txBox="1"/>
          <p:nvPr/>
        </p:nvSpPr>
        <p:spPr>
          <a:xfrm>
            <a:off x="2382839" y="5618980"/>
            <a:ext cx="2889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Contingency Reserves (4%)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E217C-CF3A-41BF-EC2F-A5758D579F6E}"/>
              </a:ext>
            </a:extLst>
          </p:cNvPr>
          <p:cNvSpPr txBox="1"/>
          <p:nvPr/>
        </p:nvSpPr>
        <p:spPr>
          <a:xfrm>
            <a:off x="2623957" y="4431732"/>
            <a:ext cx="176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GF Emergency Reserves (16%)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D61D25-F947-6730-902E-061F21BCC7DA}"/>
              </a:ext>
            </a:extLst>
          </p:cNvPr>
          <p:cNvSpPr txBox="1"/>
          <p:nvPr/>
        </p:nvSpPr>
        <p:spPr>
          <a:xfrm>
            <a:off x="2689205" y="2632072"/>
            <a:ext cx="1763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Unreserved funds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E86FC-681A-DF93-70CC-6F4830BE1E0E}"/>
              </a:ext>
            </a:extLst>
          </p:cNvPr>
          <p:cNvSpPr txBox="1"/>
          <p:nvPr/>
        </p:nvSpPr>
        <p:spPr>
          <a:xfrm>
            <a:off x="2799509" y="6036176"/>
            <a:ext cx="120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Insolvent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98A425-91A0-0F74-F82E-BEA01CE91E6C}"/>
              </a:ext>
            </a:extLst>
          </p:cNvPr>
          <p:cNvCxnSpPr/>
          <p:nvPr/>
        </p:nvCxnSpPr>
        <p:spPr>
          <a:xfrm>
            <a:off x="3374265" y="6402916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5DDD9E-9464-9C68-E0C7-DC020EBCF400}"/>
              </a:ext>
            </a:extLst>
          </p:cNvPr>
          <p:cNvCxnSpPr/>
          <p:nvPr/>
        </p:nvCxnSpPr>
        <p:spPr>
          <a:xfrm>
            <a:off x="4317971" y="6400052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B901B6-0E56-8265-3B71-EFF79462F351}"/>
              </a:ext>
            </a:extLst>
          </p:cNvPr>
          <p:cNvCxnSpPr/>
          <p:nvPr/>
        </p:nvCxnSpPr>
        <p:spPr>
          <a:xfrm>
            <a:off x="5261677" y="6399826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A3CA22-7C51-5D21-66FE-1D62F0A5478E}"/>
              </a:ext>
            </a:extLst>
          </p:cNvPr>
          <p:cNvCxnSpPr/>
          <p:nvPr/>
        </p:nvCxnSpPr>
        <p:spPr>
          <a:xfrm>
            <a:off x="6205383" y="6393616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14EF0B-04B1-A618-2A16-8CD3B0129A63}"/>
              </a:ext>
            </a:extLst>
          </p:cNvPr>
          <p:cNvCxnSpPr/>
          <p:nvPr/>
        </p:nvCxnSpPr>
        <p:spPr>
          <a:xfrm>
            <a:off x="7149089" y="6387414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E5636F-4371-6FBE-46E3-BB162797A043}"/>
              </a:ext>
            </a:extLst>
          </p:cNvPr>
          <p:cNvCxnSpPr/>
          <p:nvPr/>
        </p:nvCxnSpPr>
        <p:spPr>
          <a:xfrm>
            <a:off x="8050963" y="6387168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E2F14DC-F140-0F0D-547C-A8E1F942592B}"/>
              </a:ext>
            </a:extLst>
          </p:cNvPr>
          <p:cNvCxnSpPr/>
          <p:nvPr/>
        </p:nvCxnSpPr>
        <p:spPr>
          <a:xfrm>
            <a:off x="8952837" y="6392931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915969-137E-2DA9-B948-068EE56C722B}"/>
              </a:ext>
            </a:extLst>
          </p:cNvPr>
          <p:cNvCxnSpPr/>
          <p:nvPr/>
        </p:nvCxnSpPr>
        <p:spPr>
          <a:xfrm>
            <a:off x="9892811" y="6398685"/>
            <a:ext cx="0" cy="116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33FC022A-6D33-3485-AAA2-7059518A7830}"/>
              </a:ext>
            </a:extLst>
          </p:cNvPr>
          <p:cNvSpPr/>
          <p:nvPr/>
        </p:nvSpPr>
        <p:spPr>
          <a:xfrm>
            <a:off x="9225539" y="4916832"/>
            <a:ext cx="2446165" cy="905255"/>
          </a:xfrm>
          <a:prstGeom prst="wedgeRectCallout">
            <a:avLst>
              <a:gd name="adj1" fmla="val -38373"/>
              <a:gd name="adj2" fmla="val -985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City Council’s adopted budget includes $6M levy lid lift </a:t>
            </a:r>
            <a:endParaRPr lang="en-US" sz="1400" dirty="0"/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79BCE731-4599-FEA9-A00C-BF3B4D70ACAF}"/>
              </a:ext>
            </a:extLst>
          </p:cNvPr>
          <p:cNvSpPr/>
          <p:nvPr/>
        </p:nvSpPr>
        <p:spPr>
          <a:xfrm>
            <a:off x="5080735" y="3487129"/>
            <a:ext cx="1860573" cy="624569"/>
          </a:xfrm>
          <a:prstGeom prst="wedgeRectCallout">
            <a:avLst>
              <a:gd name="adj1" fmla="val -46968"/>
              <a:gd name="adj2" fmla="val 11073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Fiscal emergency declared 11/6/23</a:t>
            </a:r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DB564B95-B46A-5D7E-98BA-5596BC178E05}"/>
              </a:ext>
            </a:extLst>
          </p:cNvPr>
          <p:cNvSpPr/>
          <p:nvPr/>
        </p:nvSpPr>
        <p:spPr>
          <a:xfrm>
            <a:off x="4920722" y="4500322"/>
            <a:ext cx="180327" cy="18032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8F5E9D-8F90-E255-9DF8-F114E4267CAB}"/>
              </a:ext>
            </a:extLst>
          </p:cNvPr>
          <p:cNvCxnSpPr>
            <a:cxnSpLocks/>
          </p:cNvCxnSpPr>
          <p:nvPr/>
        </p:nvCxnSpPr>
        <p:spPr>
          <a:xfrm flipV="1">
            <a:off x="3370671" y="676141"/>
            <a:ext cx="0" cy="1057409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24F9D7-B2E1-5CFF-740B-E4D5D9F40A2C}"/>
              </a:ext>
            </a:extLst>
          </p:cNvPr>
          <p:cNvCxnSpPr>
            <a:cxnSpLocks/>
          </p:cNvCxnSpPr>
          <p:nvPr/>
        </p:nvCxnSpPr>
        <p:spPr>
          <a:xfrm flipV="1">
            <a:off x="6188535" y="208746"/>
            <a:ext cx="0" cy="174669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80F04E-1589-3C2F-F30B-1F8392215F75}"/>
              </a:ext>
            </a:extLst>
          </p:cNvPr>
          <p:cNvCxnSpPr>
            <a:cxnSpLocks/>
          </p:cNvCxnSpPr>
          <p:nvPr/>
        </p:nvCxnSpPr>
        <p:spPr>
          <a:xfrm flipV="1">
            <a:off x="8034501" y="134459"/>
            <a:ext cx="0" cy="126427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3DCE45B-7AFD-87CB-3BD5-162D4D8F140D}"/>
              </a:ext>
            </a:extLst>
          </p:cNvPr>
          <p:cNvSpPr txBox="1"/>
          <p:nvPr/>
        </p:nvSpPr>
        <p:spPr>
          <a:xfrm>
            <a:off x="3573196" y="713198"/>
            <a:ext cx="150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Reserve funds</a:t>
            </a:r>
          </a:p>
          <a:p>
            <a:pPr algn="ctr"/>
            <a:r>
              <a:rPr lang="en-US" sz="1600" dirty="0"/>
              <a:t>($13.4M)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1ECC27-FA41-F28B-2F06-B3E9A2A05327}"/>
              </a:ext>
            </a:extLst>
          </p:cNvPr>
          <p:cNvSpPr txBox="1"/>
          <p:nvPr/>
        </p:nvSpPr>
        <p:spPr>
          <a:xfrm>
            <a:off x="8185250" y="443114"/>
            <a:ext cx="2315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Single-year, Permanent Levy Lid Lift </a:t>
            </a:r>
          </a:p>
          <a:p>
            <a:pPr algn="ctr"/>
            <a:r>
              <a:rPr lang="en-US" sz="1600" dirty="0"/>
              <a:t> ($ 6.0M)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EA5903-4A7C-36C7-670A-A62B34D82001}"/>
              </a:ext>
            </a:extLst>
          </p:cNvPr>
          <p:cNvCxnSpPr>
            <a:cxnSpLocks/>
          </p:cNvCxnSpPr>
          <p:nvPr/>
        </p:nvCxnSpPr>
        <p:spPr>
          <a:xfrm flipV="1">
            <a:off x="7150150" y="208746"/>
            <a:ext cx="0" cy="114998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172AF2-E045-9346-385C-41806BF449EE}"/>
              </a:ext>
            </a:extLst>
          </p:cNvPr>
          <p:cNvSpPr txBox="1"/>
          <p:nvPr/>
        </p:nvSpPr>
        <p:spPr>
          <a:xfrm>
            <a:off x="1280787" y="631167"/>
            <a:ext cx="2085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Approach used to balance the budget: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226DD29C-7492-69D5-13AC-99B58A0995EA}"/>
              </a:ext>
            </a:extLst>
          </p:cNvPr>
          <p:cNvSpPr/>
          <p:nvPr/>
        </p:nvSpPr>
        <p:spPr>
          <a:xfrm>
            <a:off x="5858130" y="4423268"/>
            <a:ext cx="1595180" cy="272584"/>
          </a:xfrm>
          <a:prstGeom prst="wedgeRectCallout">
            <a:avLst>
              <a:gd name="adj1" fmla="val 26785"/>
              <a:gd name="adj2" fmla="val 209021"/>
            </a:avLst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RFA Annexation</a:t>
            </a: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778D22FC-3874-FBB1-20BE-24D630007330}"/>
              </a:ext>
            </a:extLst>
          </p:cNvPr>
          <p:cNvSpPr/>
          <p:nvPr/>
        </p:nvSpPr>
        <p:spPr>
          <a:xfrm>
            <a:off x="6957818" y="5083714"/>
            <a:ext cx="264197" cy="264197"/>
          </a:xfrm>
          <a:prstGeom prst="star5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6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56219-1FB0-2816-63E2-0636122EA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2DC6CF-2F90-0A85-0484-AF1DBD82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-146845"/>
            <a:ext cx="11118850" cy="1325563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the $14.5M levy lid lift passes?…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D84BC-5861-DCCC-88F2-280FE587B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917575"/>
            <a:ext cx="11074400" cy="1031875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800" dirty="0"/>
              <a:t>Increases city property tax rate by 126% (from $0.72/$1,000 AV to $1.63)</a:t>
            </a:r>
          </a:p>
          <a:p>
            <a:pPr lvl="1"/>
            <a:r>
              <a:rPr lang="en-US" sz="2800" dirty="0"/>
              <a:t>City keeps $6.5M in fire contract cost savings</a:t>
            </a:r>
          </a:p>
          <a:p>
            <a:pPr lvl="1"/>
            <a:r>
              <a:rPr lang="en-US" sz="2800" dirty="0"/>
              <a:t>An additional $8.5M is distributed to various fund accounts for 2026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9F0B635-C3FB-D774-E3D1-32BD8ED3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12752"/>
            <a:ext cx="9391650" cy="48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8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789F3-E357-782F-3102-1DC76B1EF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4EEE872-40A3-12E3-91FF-D41DB86B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50" y="-146845"/>
            <a:ext cx="11118850" cy="1325563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if the $14.5M levy lid lift fails?…</a:t>
            </a: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8021D-8446-8F51-E63F-DB168F8B9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39862"/>
            <a:ext cx="11074400" cy="522763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City property tax rate would remain at $0.72/$1,000 AV </a:t>
            </a:r>
          </a:p>
          <a:p>
            <a:pPr lvl="1"/>
            <a:r>
              <a:rPr lang="en-US" sz="3200" dirty="0"/>
              <a:t>City keeps $6.5M in fire contract cost savings</a:t>
            </a:r>
          </a:p>
          <a:p>
            <a:pPr lvl="1"/>
            <a:r>
              <a:rPr lang="en-US" sz="3200" dirty="0"/>
              <a:t> A combination of $6M in new revenue or expense reductions is necessary for 2026 to offset the assumed levy lid lift in the budget</a:t>
            </a:r>
          </a:p>
          <a:p>
            <a:pPr lvl="1"/>
            <a:r>
              <a:rPr lang="en-US" sz="3200" dirty="0"/>
              <a:t>The city has defined dramatic “cuts” in services</a:t>
            </a:r>
          </a:p>
          <a:p>
            <a:pPr lvl="1"/>
            <a:r>
              <a:rPr lang="en-US" sz="3200" dirty="0"/>
              <a:t>An alternative budget is proposed which does not require service level reductions while still balancing the budget</a:t>
            </a:r>
          </a:p>
          <a:p>
            <a:pPr lvl="1"/>
            <a:r>
              <a:rPr lang="en-US" sz="3200" dirty="0"/>
              <a:t>The city has also committed to finding $5M in non-property tax revenue</a:t>
            </a:r>
          </a:p>
        </p:txBody>
      </p:sp>
    </p:spTree>
    <p:extLst>
      <p:ext uri="{BB962C8B-B14F-4D97-AF65-F5344CB8AC3E}">
        <p14:creationId xmlns:p14="http://schemas.microsoft.com/office/powerpoint/2010/main" val="330086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CCD52A-4627-45A3-95A5-15251D614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250109"/>
              </p:ext>
            </p:extLst>
          </p:nvPr>
        </p:nvGraphicFramePr>
        <p:xfrm>
          <a:off x="2417483" y="1257524"/>
          <a:ext cx="7409627" cy="529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476">
                  <a:extLst>
                    <a:ext uri="{9D8B030D-6E8A-4147-A177-3AD203B41FA5}">
                      <a16:colId xmlns:a16="http://schemas.microsoft.com/office/drawing/2014/main" val="1379652909"/>
                    </a:ext>
                  </a:extLst>
                </a:gridCol>
                <a:gridCol w="2764151">
                  <a:extLst>
                    <a:ext uri="{9D8B030D-6E8A-4147-A177-3AD203B41FA5}">
                      <a16:colId xmlns:a16="http://schemas.microsoft.com/office/drawing/2014/main" val="2201768050"/>
                    </a:ext>
                  </a:extLst>
                </a:gridCol>
              </a:tblGrid>
              <a:tr h="16181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2025 Expected Ending  Fund Balance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673326"/>
                  </a:ext>
                </a:extLst>
              </a:tr>
              <a:tr h="524944">
                <a:tc>
                  <a:txBody>
                    <a:bodyPr/>
                    <a:lstStyle/>
                    <a:p>
                      <a:r>
                        <a:rPr lang="en-US" sz="2800" b="1" dirty="0"/>
                        <a:t>General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$7,174,211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430097"/>
                  </a:ext>
                </a:extLst>
              </a:tr>
              <a:tr h="524944">
                <a:tc>
                  <a:txBody>
                    <a:bodyPr/>
                    <a:lstStyle/>
                    <a:p>
                      <a:r>
                        <a:rPr lang="en-US" sz="2800" b="1" dirty="0"/>
                        <a:t>Special Revenue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$14,731,712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060921"/>
                  </a:ext>
                </a:extLst>
              </a:tr>
              <a:tr h="524944">
                <a:tc>
                  <a:txBody>
                    <a:bodyPr/>
                    <a:lstStyle/>
                    <a:p>
                      <a:r>
                        <a:rPr lang="en-US" sz="2800" b="1" dirty="0"/>
                        <a:t>Debt Service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326423"/>
                  </a:ext>
                </a:extLst>
              </a:tr>
              <a:tr h="524944">
                <a:tc>
                  <a:txBody>
                    <a:bodyPr/>
                    <a:lstStyle/>
                    <a:p>
                      <a:r>
                        <a:rPr lang="en-US" sz="2800" b="1" dirty="0"/>
                        <a:t>Capital Projects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$538,551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44993"/>
                  </a:ext>
                </a:extLst>
              </a:tr>
              <a:tr h="524944">
                <a:tc>
                  <a:txBody>
                    <a:bodyPr/>
                    <a:lstStyle/>
                    <a:p>
                      <a:r>
                        <a:rPr lang="en-US" sz="2800" b="1" dirty="0"/>
                        <a:t>Enterprise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$30,029,792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846629"/>
                  </a:ext>
                </a:extLst>
              </a:tr>
              <a:tr h="524944">
                <a:tc>
                  <a:txBody>
                    <a:bodyPr/>
                    <a:lstStyle/>
                    <a:p>
                      <a:r>
                        <a:rPr lang="en-US" sz="2800" b="1" dirty="0"/>
                        <a:t>Internal Service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$6,657,126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18204"/>
                  </a:ext>
                </a:extLst>
              </a:tr>
              <a:tr h="524944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/>
                        <a:t>$59,131,392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9211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CCA6460-0A15-B893-14C9-D0F0D52B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Money – Where is it?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257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8F9E6-F968-D2D8-F227-4204C204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677" y="0"/>
            <a:ext cx="5235746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27082C-AA74-5112-4D27-57B4DFA6A82A}"/>
              </a:ext>
            </a:extLst>
          </p:cNvPr>
          <p:cNvSpPr/>
          <p:nvPr/>
        </p:nvSpPr>
        <p:spPr>
          <a:xfrm>
            <a:off x="7042150" y="5588000"/>
            <a:ext cx="5056273" cy="107950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A02188E-7F21-D312-FCA4-FBFAFDA38258}"/>
              </a:ext>
            </a:extLst>
          </p:cNvPr>
          <p:cNvSpPr/>
          <p:nvPr/>
        </p:nvSpPr>
        <p:spPr>
          <a:xfrm>
            <a:off x="6756400" y="520700"/>
            <a:ext cx="565150" cy="5562600"/>
          </a:xfrm>
          <a:custGeom>
            <a:avLst/>
            <a:gdLst>
              <a:gd name="connsiteX0" fmla="*/ 311150 w 596900"/>
              <a:gd name="connsiteY0" fmla="*/ 5562600 h 5562600"/>
              <a:gd name="connsiteX1" fmla="*/ 50800 w 596900"/>
              <a:gd name="connsiteY1" fmla="*/ 5562600 h 5562600"/>
              <a:gd name="connsiteX2" fmla="*/ 0 w 596900"/>
              <a:gd name="connsiteY2" fmla="*/ 0 h 5562600"/>
              <a:gd name="connsiteX3" fmla="*/ 596900 w 596900"/>
              <a:gd name="connsiteY3" fmla="*/ 0 h 5562600"/>
              <a:gd name="connsiteX0" fmla="*/ 260350 w 546100"/>
              <a:gd name="connsiteY0" fmla="*/ 5562600 h 5562600"/>
              <a:gd name="connsiteX1" fmla="*/ 0 w 546100"/>
              <a:gd name="connsiteY1" fmla="*/ 5562600 h 5562600"/>
              <a:gd name="connsiteX2" fmla="*/ 0 w 546100"/>
              <a:gd name="connsiteY2" fmla="*/ 0 h 5562600"/>
              <a:gd name="connsiteX3" fmla="*/ 546100 w 546100"/>
              <a:gd name="connsiteY3" fmla="*/ 0 h 5562600"/>
              <a:gd name="connsiteX0" fmla="*/ 279400 w 565150"/>
              <a:gd name="connsiteY0" fmla="*/ 5562600 h 5562600"/>
              <a:gd name="connsiteX1" fmla="*/ 19050 w 565150"/>
              <a:gd name="connsiteY1" fmla="*/ 5562600 h 5562600"/>
              <a:gd name="connsiteX2" fmla="*/ 0 w 565150"/>
              <a:gd name="connsiteY2" fmla="*/ 0 h 5562600"/>
              <a:gd name="connsiteX3" fmla="*/ 565150 w 565150"/>
              <a:gd name="connsiteY3" fmla="*/ 0 h 55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150" h="5562600">
                <a:moveTo>
                  <a:pt x="279400" y="5562600"/>
                </a:moveTo>
                <a:lnTo>
                  <a:pt x="19050" y="5562600"/>
                </a:lnTo>
                <a:lnTo>
                  <a:pt x="0" y="0"/>
                </a:lnTo>
                <a:lnTo>
                  <a:pt x="565150" y="0"/>
                </a:ln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4AB36-1857-FC6D-3833-28C164931876}"/>
              </a:ext>
            </a:extLst>
          </p:cNvPr>
          <p:cNvSpPr txBox="1"/>
          <p:nvPr/>
        </p:nvSpPr>
        <p:spPr>
          <a:xfrm rot="16200000">
            <a:off x="5358677" y="3117335"/>
            <a:ext cx="27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Transfer into General Fund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5D0795E-5C1A-A413-C851-48EECB11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-515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Budget Proposal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C87EA1E-3318-4697-5504-7BD048800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2180"/>
            <a:ext cx="6756400" cy="5826919"/>
          </a:xfrm>
        </p:spPr>
        <p:txBody>
          <a:bodyPr>
            <a:normAutofit fontScale="92500"/>
          </a:bodyPr>
          <a:lstStyle/>
          <a:p>
            <a:r>
              <a:rPr lang="en-US" dirty="0"/>
              <a:t>Close the Internal Service Funds (ISF) and transfer all balances, revenues and expenses to the General Fund</a:t>
            </a:r>
          </a:p>
          <a:p>
            <a:endParaRPr lang="en-US" dirty="0"/>
          </a:p>
          <a:p>
            <a:r>
              <a:rPr lang="en-US" dirty="0"/>
              <a:t>The ISFs are not legally required</a:t>
            </a:r>
          </a:p>
          <a:p>
            <a:r>
              <a:rPr lang="en-US" dirty="0"/>
              <a:t>They contain underutilized fund balances</a:t>
            </a:r>
          </a:p>
          <a:p>
            <a:r>
              <a:rPr lang="en-US" dirty="0"/>
              <a:t>This represents a legal framework to support the GF</a:t>
            </a:r>
          </a:p>
          <a:p>
            <a:endParaRPr lang="en-US" dirty="0"/>
          </a:p>
          <a:p>
            <a:r>
              <a:rPr lang="en-US" dirty="0"/>
              <a:t>Provides approximately $6.6M to the GF balance</a:t>
            </a:r>
          </a:p>
          <a:p>
            <a:r>
              <a:rPr lang="en-US" dirty="0"/>
              <a:t>Offsets the $6M in “cuts” if the levy fails</a:t>
            </a:r>
          </a:p>
          <a:p>
            <a:r>
              <a:rPr lang="en-US" dirty="0"/>
              <a:t>This is not a loan that needs to be paid back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E6BE6A63-610E-CC1A-E757-697A85FDB412}"/>
              </a:ext>
            </a:extLst>
          </p:cNvPr>
          <p:cNvSpPr txBox="1">
            <a:spLocks/>
          </p:cNvSpPr>
          <p:nvPr/>
        </p:nvSpPr>
        <p:spPr>
          <a:xfrm>
            <a:off x="387350" y="1739105"/>
            <a:ext cx="3981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</a:t>
            </a:r>
          </a:p>
        </p:txBody>
      </p:sp>
      <p:sp>
        <p:nvSpPr>
          <p:cNvPr id="15" name="Title 11">
            <a:extLst>
              <a:ext uri="{FF2B5EF4-FFF2-40B4-BE49-F238E27FC236}">
                <a16:creationId xmlns:a16="http://schemas.microsoft.com/office/drawing/2014/main" id="{2503764B-B480-6C62-FF21-216EBD8C1648}"/>
              </a:ext>
            </a:extLst>
          </p:cNvPr>
          <p:cNvSpPr txBox="1">
            <a:spLocks/>
          </p:cNvSpPr>
          <p:nvPr/>
        </p:nvSpPr>
        <p:spPr>
          <a:xfrm>
            <a:off x="419100" y="4044155"/>
            <a:ext cx="3981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Result</a:t>
            </a:r>
          </a:p>
        </p:txBody>
      </p:sp>
    </p:spTree>
    <p:extLst>
      <p:ext uri="{BB962C8B-B14F-4D97-AF65-F5344CB8AC3E}">
        <p14:creationId xmlns:p14="http://schemas.microsoft.com/office/powerpoint/2010/main" val="275979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10137</TotalTime>
  <Words>743</Words>
  <Application>Microsoft Office PowerPoint</Application>
  <PresentationFormat>Widescreen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Understanding the Budget and Levy Lid Lift</vt:lpstr>
      <vt:lpstr>What is “The Budget”?</vt:lpstr>
      <vt:lpstr>PowerPoint Presentation</vt:lpstr>
      <vt:lpstr>PowerPoint Presentation</vt:lpstr>
      <vt:lpstr>General Fund History</vt:lpstr>
      <vt:lpstr>What happens if the $14.5M levy lid lift passes?…</vt:lpstr>
      <vt:lpstr>What happens if the $14.5M levy lid lift fails?…</vt:lpstr>
      <vt:lpstr>We have Money – Where is it?</vt:lpstr>
      <vt:lpstr>Alternative Budget Proposal</vt:lpstr>
      <vt:lpstr>How the Numbers Work </vt:lpstr>
      <vt:lpstr>Alternative Budget (Equivalent level of services)</vt:lpstr>
      <vt:lpstr>Alternative Budget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Ogonowski</dc:creator>
  <cp:lastModifiedBy>James Ogonowski</cp:lastModifiedBy>
  <cp:revision>3</cp:revision>
  <cp:lastPrinted>2025-09-13T21:28:19Z</cp:lastPrinted>
  <dcterms:created xsi:type="dcterms:W3CDTF">2025-09-13T01:38:12Z</dcterms:created>
  <dcterms:modified xsi:type="dcterms:W3CDTF">2025-09-22T04:27:24Z</dcterms:modified>
</cp:coreProperties>
</file>